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sldIdLst>
    <p:sldId id="256" r:id="rId2"/>
    <p:sldId id="275" r:id="rId3"/>
    <p:sldId id="273" r:id="rId4"/>
    <p:sldId id="274" r:id="rId5"/>
    <p:sldId id="276" r:id="rId6"/>
    <p:sldId id="257" r:id="rId7"/>
    <p:sldId id="259" r:id="rId8"/>
    <p:sldId id="260" r:id="rId9"/>
    <p:sldId id="258" r:id="rId10"/>
    <p:sldId id="261" r:id="rId11"/>
    <p:sldId id="262" r:id="rId12"/>
    <p:sldId id="263" r:id="rId13"/>
    <p:sldId id="268" r:id="rId14"/>
    <p:sldId id="267" r:id="rId15"/>
    <p:sldId id="269" r:id="rId16"/>
    <p:sldId id="270" r:id="rId17"/>
    <p:sldId id="271" r:id="rId18"/>
    <p:sldId id="272" r:id="rId19"/>
    <p:sldId id="282" r:id="rId20"/>
    <p:sldId id="277" r:id="rId21"/>
    <p:sldId id="279" r:id="rId22"/>
    <p:sldId id="278" r:id="rId23"/>
    <p:sldId id="280" r:id="rId24"/>
    <p:sldId id="283" r:id="rId25"/>
    <p:sldId id="284" r:id="rId26"/>
    <p:sldId id="285" r:id="rId27"/>
    <p:sldId id="286" r:id="rId28"/>
    <p:sldId id="287" r:id="rId29"/>
    <p:sldId id="288" r:id="rId3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clrMru>
    <a:srgbClr val="EFB500"/>
    <a:srgbClr val="D7A300"/>
    <a:srgbClr val="E2A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3" d="100"/>
          <a:sy n="93" d="100"/>
        </p:scale>
        <p:origin x="-368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041D4-0466-4F4B-B3AC-63B6D78379B0}" type="datetimeFigureOut">
              <a:rPr lang="es-ES" smtClean="0"/>
              <a:t>02/08/14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863725" y="685800"/>
            <a:ext cx="3284538" cy="2465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3443112"/>
            <a:ext cx="5486400" cy="50150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10B9F-444F-4A84-86B6-B5ADB2996235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2610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755702" y="685799"/>
            <a:ext cx="3288000" cy="2466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63154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Cotizaciones sociales en algunos países europeos. Fuente: informe sobre</a:t>
            </a:r>
            <a:r>
              <a:rPr lang="es-ES" baseline="0" dirty="0" smtClean="0"/>
              <a:t> presupuesto seguridad española para 2014. Los datos corresponden a 2013. Están muy simplificados. Incluyen contingencias comunes.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08249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67400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79065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8620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99988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19889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24552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291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1885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En</a:t>
            </a:r>
            <a:r>
              <a:rPr lang="es-ES" baseline="0" dirty="0" smtClean="0"/>
              <a:t> los datos superiores, sólo aportaciones del gobierno. Existen otras fuentes: excedentes Mutuas; ingresos financieros. Había acumulado al inicio de la crisis cerca de 60.000 millones. Disposiciones después de la crisis: 21.000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0250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851241" y="685800"/>
            <a:ext cx="3288000" cy="2466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62225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0132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29264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53019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34860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24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41233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545090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26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317002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00402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28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459421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9165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755703" y="685800"/>
            <a:ext cx="3288000" cy="2466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3321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728393" y="685800"/>
            <a:ext cx="3288000" cy="2466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9378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796668" y="562905"/>
            <a:ext cx="3288000" cy="2466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3397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864943" y="685800"/>
            <a:ext cx="3288000" cy="2466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64902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Es gasto público, como porcentaje del</a:t>
            </a:r>
            <a:r>
              <a:rPr lang="es-ES" baseline="0" dirty="0" smtClean="0"/>
              <a:t> PIB (49,4 %), distribuyendo por los principales funciones económicas. Los datos son de </a:t>
            </a:r>
            <a:r>
              <a:rPr lang="es-ES" baseline="0" dirty="0" err="1" smtClean="0"/>
              <a:t>Eurostat</a:t>
            </a:r>
            <a:r>
              <a:rPr lang="es-ES" baseline="0" dirty="0" smtClean="0"/>
              <a:t> y corresponden a 2012.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44008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673773" y="685800"/>
            <a:ext cx="3288000" cy="2466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38078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Datos de</a:t>
            </a:r>
            <a:r>
              <a:rPr lang="es-ES" baseline="0" dirty="0" smtClean="0"/>
              <a:t> 2010. </a:t>
            </a:r>
            <a:r>
              <a:rPr lang="es-ES" baseline="0" dirty="0" err="1" smtClean="0"/>
              <a:t>Eurostat</a:t>
            </a:r>
            <a:r>
              <a:rPr lang="es-ES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Unión Europea-27</a:t>
            </a:r>
            <a:r>
              <a:rPr lang="es-ES" dirty="0" smtClean="0"/>
              <a:t>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Fiscal: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39,80%</a:t>
            </a:r>
            <a:r>
              <a:rPr lang="es-ES" dirty="0" smtClean="0"/>
              <a:t>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Empleadores: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36,30%</a:t>
            </a:r>
            <a:endParaRPr lang="es-ES" dirty="0" smtClean="0"/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Sujetos protegidos: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20,10%</a:t>
            </a:r>
            <a:endParaRPr lang="es-ES" dirty="0" smtClean="0"/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Otros:</a:t>
            </a:r>
            <a:r>
              <a:rPr lang="es-ES" dirty="0" smtClean="0"/>
              <a:t> </a:t>
            </a:r>
            <a:r>
              <a:rPr lang="es-E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3,80%</a:t>
            </a:r>
            <a:r>
              <a:rPr lang="es-ES" dirty="0" smtClean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smtClean="0"/>
              <a:t>España:</a:t>
            </a:r>
            <a:r>
              <a:rPr lang="es-ES" baseline="0" dirty="0" smtClean="0"/>
              <a:t>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Fiscal: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43,50 %</a:t>
            </a:r>
            <a:r>
              <a:rPr lang="es-ES" dirty="0" smtClean="0"/>
              <a:t>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Empleadores: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32,9 %</a:t>
            </a:r>
            <a:endParaRPr lang="es-ES" dirty="0" smtClean="0"/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Sujetos protegidos: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12,3 %</a:t>
            </a:r>
            <a:endParaRPr lang="es-ES" dirty="0" smtClean="0"/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Otros</a:t>
            </a:r>
            <a:r>
              <a:rPr lang="es-ES" sz="1200" b="0" i="0" u="none" strike="noStrike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s-ES" smtClean="0"/>
              <a:t> </a:t>
            </a:r>
            <a:r>
              <a:rPr lang="es-ES" sz="1200" b="0" i="0" u="none" strike="noStrike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1,2 %</a:t>
            </a:r>
            <a:r>
              <a:rPr lang="es-ES" smtClean="0"/>
              <a:t> </a:t>
            </a:r>
            <a:endParaRPr lang="es-ES" dirty="0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10B9F-444F-4A84-86B6-B5ADB2996235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3336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068960"/>
            <a:ext cx="7992888" cy="151216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4833156"/>
            <a:ext cx="4392488" cy="1159526"/>
          </a:xfrm>
        </p:spPr>
        <p:txBody>
          <a:bodyPr anchor="b">
            <a:noAutofit/>
          </a:bodyPr>
          <a:lstStyle>
            <a:lvl1pPr marL="0" indent="0" algn="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815E-4894-4430-B629-FEE194EBE5DC}" type="datetime1">
              <a:rPr lang="es-ES" smtClean="0"/>
              <a:t>02/08/14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771800" y="6356350"/>
            <a:ext cx="3672408" cy="365125"/>
          </a:xfrm>
        </p:spPr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t>‹Nr.›</a:t>
            </a:fld>
            <a:endParaRPr lang="es-E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861762"/>
            <a:ext cx="3312368" cy="137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3055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4468-4CB2-4629-8E06-6037450592A8}" type="datetime1">
              <a:rPr lang="es-ES" smtClean="0"/>
              <a:t>02/08/14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7757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3AA62-2B2D-401B-AF25-5C253449C0A6}" type="datetime1">
              <a:rPr lang="es-ES" smtClean="0"/>
              <a:t>02/08/14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9304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259632" y="6289676"/>
            <a:ext cx="612068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67544" y="6289676"/>
            <a:ext cx="549424" cy="365125"/>
          </a:xfrm>
          <a:solidFill>
            <a:srgbClr val="E2AB00"/>
          </a:solidFill>
        </p:spPr>
        <p:txBody>
          <a:bodyPr/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fld id="{1DB797E2-4854-4DF2-A528-D19825DC581B}" type="slidenum">
              <a:rPr lang="es-ES" smtClean="0"/>
              <a:pPr/>
              <a:t>‹Nr.›</a:t>
            </a:fld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6203109"/>
            <a:ext cx="1296144" cy="538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908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4353743" cy="1398364"/>
          </a:xfrm>
        </p:spPr>
        <p:txBody>
          <a:bodyPr anchor="t"/>
          <a:lstStyle>
            <a:lvl1pPr algn="l">
              <a:defRPr sz="2800" b="0" cap="all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D725-480A-4A82-A83B-9E1DEFBF5BFB}" type="datetime1">
              <a:rPr lang="es-ES" smtClean="0"/>
              <a:t>02/08/14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3744416" cy="365125"/>
          </a:xfrm>
        </p:spPr>
        <p:txBody>
          <a:bodyPr/>
          <a:lstStyle/>
          <a:p>
            <a:r>
              <a:rPr lang="es-ES" dirty="0" smtClean="0"/>
              <a:t>José María Goerlich Peset. Universidad de Valencia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t>‹Nr.›</a:t>
            </a:fld>
            <a:endParaRPr lang="es-ES"/>
          </a:p>
        </p:txBody>
      </p:sp>
      <p:pic>
        <p:nvPicPr>
          <p:cNvPr id="4099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503" y="4499322"/>
            <a:ext cx="330993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28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Rectángulo"/>
          <p:cNvSpPr/>
          <p:nvPr userDrawn="1"/>
        </p:nvSpPr>
        <p:spPr>
          <a:xfrm>
            <a:off x="467544" y="6309320"/>
            <a:ext cx="598241" cy="369332"/>
          </a:xfrm>
          <a:prstGeom prst="rect">
            <a:avLst/>
          </a:prstGeom>
          <a:solidFill>
            <a:srgbClr val="EFB500"/>
          </a:solidFill>
        </p:spPr>
        <p:txBody>
          <a:bodyPr wrap="none">
            <a:spAutoFit/>
          </a:bodyPr>
          <a:lstStyle/>
          <a:p>
            <a:fld id="{1DB797E2-4854-4DF2-A528-D19825DC581B}" type="slidenum">
              <a:rPr lang="es-ES" b="1" smtClean="0">
                <a:solidFill>
                  <a:schemeClr val="bg1"/>
                </a:solidFill>
              </a:rPr>
              <a:pPr/>
              <a:t>‹Nr.›</a:t>
            </a:fld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259632" y="6309320"/>
            <a:ext cx="3744416" cy="365125"/>
          </a:xfrm>
        </p:spPr>
        <p:txBody>
          <a:bodyPr/>
          <a:lstStyle/>
          <a:p>
            <a:r>
              <a:rPr lang="es-ES" dirty="0" smtClean="0"/>
              <a:t>José María Goerlich Peset. Universidad de Valencia</a:t>
            </a:r>
            <a:endParaRPr lang="es-E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6203109"/>
            <a:ext cx="1296144" cy="538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1735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Rectángulo"/>
          <p:cNvSpPr/>
          <p:nvPr userDrawn="1"/>
        </p:nvSpPr>
        <p:spPr>
          <a:xfrm>
            <a:off x="467544" y="6309320"/>
            <a:ext cx="598241" cy="369332"/>
          </a:xfrm>
          <a:prstGeom prst="rect">
            <a:avLst/>
          </a:prstGeom>
          <a:solidFill>
            <a:srgbClr val="EFB500"/>
          </a:solidFill>
        </p:spPr>
        <p:txBody>
          <a:bodyPr wrap="none">
            <a:spAutoFit/>
          </a:bodyPr>
          <a:lstStyle/>
          <a:p>
            <a:fld id="{1DB797E2-4854-4DF2-A528-D19825DC581B}" type="slidenum">
              <a:rPr lang="es-ES" b="1" smtClean="0">
                <a:solidFill>
                  <a:schemeClr val="bg1"/>
                </a:solidFill>
              </a:rPr>
              <a:pPr/>
              <a:t>‹Nr.›</a:t>
            </a:fld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259632" y="6309320"/>
            <a:ext cx="3744416" cy="365125"/>
          </a:xfrm>
        </p:spPr>
        <p:txBody>
          <a:bodyPr/>
          <a:lstStyle/>
          <a:p>
            <a:r>
              <a:rPr lang="es-ES" dirty="0" smtClean="0"/>
              <a:t>José María Goerlich Peset. Universidad de Valencia</a:t>
            </a:r>
            <a:endParaRPr lang="es-E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6203109"/>
            <a:ext cx="1296144" cy="538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14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3780-9638-496D-B41D-87F82968C133}" type="datetime1">
              <a:rPr lang="es-ES" smtClean="0"/>
              <a:t>02/08/14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830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F9961-1CAD-4514-9899-12CB60CE7213}" type="datetime1">
              <a:rPr lang="es-ES" smtClean="0"/>
              <a:t>02/08/14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1057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4CA56-779F-422A-829A-62BBA42C6121}" type="datetime1">
              <a:rPr lang="es-ES" smtClean="0"/>
              <a:t>02/08/14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2044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90FC-BD6A-45C5-AECB-9175072B7034}" type="datetime1">
              <a:rPr lang="es-ES" smtClean="0"/>
              <a:t>02/08/14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8430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3B27F-064E-4092-8143-5D269DEB7B4D}" type="datetime1">
              <a:rPr lang="es-ES" smtClean="0"/>
              <a:t>02/08/14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 smtClean="0"/>
              <a:t>José María Goerlich Peset. Universidad de Valencia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797E2-4854-4DF2-A528-D19825DC581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5975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b="0" kern="1200" cap="all" baseline="0">
          <a:solidFill>
            <a:srgbClr val="E2AB00"/>
          </a:solidFill>
          <a:latin typeface="Gill Sans MT" panose="020B0502020104020203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992888" cy="1944216"/>
          </a:xfrm>
        </p:spPr>
        <p:txBody>
          <a:bodyPr>
            <a:noAutofit/>
          </a:bodyPr>
          <a:lstStyle/>
          <a:p>
            <a:r>
              <a:rPr lang="es-ES" sz="4000" dirty="0" smtClean="0"/>
              <a:t>Financiación de la protección social: problemas generales</a:t>
            </a:r>
            <a:endParaRPr lang="es-ES" sz="4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584" y="4933770"/>
            <a:ext cx="4392488" cy="1159526"/>
          </a:xfrm>
        </p:spPr>
        <p:txBody>
          <a:bodyPr anchor="b"/>
          <a:lstStyle/>
          <a:p>
            <a:pPr>
              <a:spcBef>
                <a:spcPts val="0"/>
              </a:spcBef>
            </a:pPr>
            <a:r>
              <a:rPr lang="es-ES" dirty="0" smtClean="0"/>
              <a:t>José María Goerlich Peset</a:t>
            </a:r>
          </a:p>
          <a:p>
            <a:pPr algn="r">
              <a:spcBef>
                <a:spcPts val="0"/>
              </a:spcBef>
            </a:pPr>
            <a:r>
              <a:rPr lang="es-ES" sz="2400" dirty="0" smtClean="0"/>
              <a:t>Universidad de Valencia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329294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Cotizaciones sociales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10</a:t>
            </a:fld>
            <a:endParaRPr lang="es-E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00809"/>
            <a:ext cx="7072831" cy="4067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7530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evolución del gasto en protección social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11</a:t>
            </a:fld>
            <a:endParaRPr lang="es-E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034" y="1700808"/>
            <a:ext cx="6521334" cy="4010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8944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evolución DEL GASTO EN PENSIONES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12</a:t>
            </a:fld>
            <a:endParaRPr lang="es-E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726" y="1628799"/>
            <a:ext cx="6703650" cy="4324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3071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s-ES" dirty="0" smtClean="0"/>
              <a:t>El caso español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Los problemas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922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evolución demográfica en las sociedades europeas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14</a:t>
            </a:fld>
            <a:endParaRPr lang="es-E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9413"/>
            <a:ext cx="8229600" cy="390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9933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demografía y sistema de reparto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Evolución previsible activos/pasivos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Evolución previsible de la tasa de dependencia</a:t>
            </a:r>
            <a:endParaRPr lang="es-ES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23" y="2780928"/>
            <a:ext cx="4157153" cy="2594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9850" y="2430088"/>
            <a:ext cx="3292125" cy="3231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3465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Evolución del gasto en pensiones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16</a:t>
            </a:fld>
            <a:endParaRPr lang="es-E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688171"/>
            <a:ext cx="4536504" cy="4420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3087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crisis y protección social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17</a:t>
            </a:fld>
            <a:endParaRPr lang="es-ES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647" y="1484784"/>
            <a:ext cx="7173761" cy="4311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6301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Crisis y protección social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/>
              <a:t>Trabajadores fijos y temporales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Evolución de la contratación a tiempo parcial</a:t>
            </a:r>
            <a:endParaRPr lang="es-ES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29569"/>
            <a:ext cx="4040188" cy="324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2528932"/>
            <a:ext cx="4041775" cy="3243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2828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Evolución del fondo de reserva</a:t>
            </a:r>
            <a:endParaRPr lang="es-ES" dirty="0"/>
          </a:p>
        </p:txBody>
      </p:sp>
      <p:pic>
        <p:nvPicPr>
          <p:cNvPr id="6" name="Marcador de contenido 5" descr="Sin título 2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46" r="-4646"/>
          <a:stretch>
            <a:fillRect/>
          </a:stretch>
        </p:blipFill>
        <p:spPr>
          <a:xfrm>
            <a:off x="457200" y="1484784"/>
            <a:ext cx="8229600" cy="4525963"/>
          </a:xfrm>
        </p:spPr>
      </p:pic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19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60565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s-ES" dirty="0" smtClean="0"/>
              <a:t>Plan de la exposición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Introducción</a:t>
            </a:r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4861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4365104"/>
            <a:ext cx="4713783" cy="1398364"/>
          </a:xfrm>
        </p:spPr>
        <p:txBody>
          <a:bodyPr anchor="b"/>
          <a:lstStyle/>
          <a:p>
            <a:r>
              <a:rPr lang="es-ES" dirty="0" smtClean="0"/>
              <a:t> debates abiertos y Tendencias normativas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Actuaciones para la solución</a:t>
            </a:r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3080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Racionalización de la gestión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Unificación de la gestión:</a:t>
            </a:r>
          </a:p>
          <a:p>
            <a:pPr lvl="1"/>
            <a:r>
              <a:rPr lang="es-ES" dirty="0" smtClean="0"/>
              <a:t>Reorganización administrativa</a:t>
            </a:r>
          </a:p>
          <a:p>
            <a:pPr lvl="1"/>
            <a:r>
              <a:rPr lang="es-ES" dirty="0" smtClean="0"/>
              <a:t>Reorganización del encuadramiento</a:t>
            </a:r>
          </a:p>
          <a:p>
            <a:r>
              <a:rPr lang="es-ES" dirty="0" smtClean="0"/>
              <a:t>Interacciones público/privado</a:t>
            </a:r>
          </a:p>
          <a:p>
            <a:r>
              <a:rPr lang="es-ES" dirty="0" smtClean="0"/>
              <a:t>Incorporación masiva de las TIC</a:t>
            </a:r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21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91570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Racionalización de la gestión</a:t>
            </a:r>
            <a:endParaRPr lang="es-ES" dirty="0"/>
          </a:p>
        </p:txBody>
      </p:sp>
      <p:pic>
        <p:nvPicPr>
          <p:cNvPr id="6" name="Marcador de contenido 5" descr="Sin título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94" r="-4694"/>
          <a:stretch>
            <a:fillRect/>
          </a:stretch>
        </p:blipFill>
        <p:spPr/>
      </p:pic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22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5348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Control del gasto social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Tendencias estructurales: el control de prestaciones</a:t>
            </a:r>
          </a:p>
          <a:p>
            <a:r>
              <a:rPr lang="es-ES" dirty="0" smtClean="0"/>
              <a:t>Ajuste fiscal y recortes de prestaciones</a:t>
            </a:r>
          </a:p>
          <a:p>
            <a:pPr lvl="1"/>
            <a:r>
              <a:rPr lang="es-ES" dirty="0" smtClean="0"/>
              <a:t>supresión de prestaciones</a:t>
            </a:r>
          </a:p>
          <a:p>
            <a:pPr lvl="1"/>
            <a:r>
              <a:rPr lang="es-ES" dirty="0" smtClean="0"/>
              <a:t>reducción de prestaciones</a:t>
            </a:r>
          </a:p>
          <a:p>
            <a:pPr lvl="1"/>
            <a:r>
              <a:rPr lang="es-ES" dirty="0" smtClean="0"/>
              <a:t>expansión del copago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23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60088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Control del gasto social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Tratamiento de las pensiones de jubilación</a:t>
            </a:r>
          </a:p>
          <a:p>
            <a:pPr lvl="1"/>
            <a:r>
              <a:rPr lang="es-ES" dirty="0" smtClean="0"/>
              <a:t>de la jubilación flexible al retraso de la edad de jubilación</a:t>
            </a:r>
          </a:p>
          <a:p>
            <a:pPr lvl="1"/>
            <a:r>
              <a:rPr lang="es-ES" dirty="0" smtClean="0"/>
              <a:t>factores de revalorización y de sostenibilidad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24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4417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Fuentes de financiación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Los debates</a:t>
            </a:r>
          </a:p>
          <a:p>
            <a:pPr lvl="1"/>
            <a:r>
              <a:rPr lang="es-ES" dirty="0" smtClean="0"/>
              <a:t>Reparto vs. capitalización</a:t>
            </a:r>
          </a:p>
          <a:p>
            <a:pPr lvl="1"/>
            <a:r>
              <a:rPr lang="es-ES" dirty="0" smtClean="0"/>
              <a:t>Financiación fiscal vs. cotizaciones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25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21379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Fuentes de financiación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medidas:</a:t>
            </a:r>
          </a:p>
          <a:p>
            <a:pPr lvl="1"/>
            <a:r>
              <a:rPr lang="es-ES" dirty="0" smtClean="0"/>
              <a:t>Separación de fuentes financieras</a:t>
            </a:r>
          </a:p>
          <a:p>
            <a:pPr lvl="1"/>
            <a:r>
              <a:rPr lang="es-ES" dirty="0" smtClean="0"/>
              <a:t>Presión sobre las cotizaciones</a:t>
            </a:r>
            <a:endParaRPr lang="es-ES" dirty="0"/>
          </a:p>
          <a:p>
            <a:pPr marL="0" indent="0">
              <a:buNone/>
            </a:pPr>
            <a:endParaRPr lang="es-ES" dirty="0" smtClean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26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83492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A modo de conclusión</a:t>
            </a:r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82676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¿Por qué “invertir” en protección social?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Protección social y justicia social</a:t>
            </a:r>
          </a:p>
          <a:p>
            <a:r>
              <a:rPr lang="es-ES" dirty="0" smtClean="0"/>
              <a:t>Protección social y eficiencia económica</a:t>
            </a:r>
          </a:p>
          <a:p>
            <a:r>
              <a:rPr lang="es-ES" dirty="0" smtClean="0"/>
              <a:t>Protección social y paz social</a:t>
            </a:r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28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65950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992888" cy="1944216"/>
          </a:xfrm>
        </p:spPr>
        <p:txBody>
          <a:bodyPr>
            <a:noAutofit/>
          </a:bodyPr>
          <a:lstStyle/>
          <a:p>
            <a:r>
              <a:rPr lang="es-ES" sz="4000" dirty="0" smtClean="0"/>
              <a:t>Financiación de la protección social: problemas generales</a:t>
            </a:r>
            <a:endParaRPr lang="es-ES" sz="4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584" y="4933770"/>
            <a:ext cx="4392488" cy="1159526"/>
          </a:xfrm>
        </p:spPr>
        <p:txBody>
          <a:bodyPr anchor="b"/>
          <a:lstStyle/>
          <a:p>
            <a:pPr>
              <a:spcBef>
                <a:spcPts val="0"/>
              </a:spcBef>
            </a:pPr>
            <a:r>
              <a:rPr lang="es-ES" dirty="0" smtClean="0"/>
              <a:t>José María Goerlich Peset</a:t>
            </a:r>
          </a:p>
          <a:p>
            <a:pPr algn="r">
              <a:spcBef>
                <a:spcPts val="0"/>
              </a:spcBef>
            </a:pPr>
            <a:r>
              <a:rPr lang="es-ES" sz="2400" dirty="0" smtClean="0"/>
              <a:t>Universidad de Valencia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786004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Evolución mundial del gasto en protección social</a:t>
            </a:r>
            <a:endParaRPr lang="es-ES" dirty="0"/>
          </a:p>
        </p:txBody>
      </p:sp>
      <p:pic>
        <p:nvPicPr>
          <p:cNvPr id="8" name="Marcador de contenido 7"/>
          <p:cNvPicPr>
            <a:picLocks noGrp="1" noChangeAspect="1"/>
          </p:cNvPicPr>
          <p:nvPr>
            <p:ph idx="1"/>
          </p:nvPr>
        </p:nvPicPr>
        <p:blipFill>
          <a:blip r:embed="rId3"/>
          <a:srcRect t="4128" b="4128"/>
          <a:stretch>
            <a:fillRect/>
          </a:stretch>
        </p:blipFill>
        <p:spPr/>
      </p:pic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4231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Distribución regional del gasto en protección social (2010)</a:t>
            </a:r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4</a:t>
            </a:fld>
            <a:endParaRPr lang="es-ES" dirty="0"/>
          </a:p>
        </p:txBody>
      </p:sp>
      <p:pic>
        <p:nvPicPr>
          <p:cNvPr id="11" name="Marcador de contenido 10"/>
          <p:cNvPicPr>
            <a:picLocks noGrp="1" noChangeAspect="1"/>
          </p:cNvPicPr>
          <p:nvPr>
            <p:ph idx="1"/>
          </p:nvPr>
        </p:nvPicPr>
        <p:blipFill>
          <a:blip r:embed="rId3"/>
          <a:srcRect t="4128" b="412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33112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Plan de la exposición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s-ES" dirty="0" smtClean="0"/>
              <a:t>La financiación de la protección social en Europa: algunos datos</a:t>
            </a:r>
          </a:p>
          <a:p>
            <a:pPr marL="514350" indent="-514350">
              <a:buFont typeface="+mj-lt"/>
              <a:buAutoNum type="arabicParenR"/>
            </a:pPr>
            <a:r>
              <a:rPr lang="es-ES" dirty="0" smtClean="0"/>
              <a:t>Los problemas: el caso español</a:t>
            </a:r>
          </a:p>
          <a:p>
            <a:pPr marL="514350" indent="-514350">
              <a:buFont typeface="+mj-lt"/>
              <a:buAutoNum type="arabicParenR"/>
            </a:pPr>
            <a:r>
              <a:rPr lang="es-ES" dirty="0" smtClean="0"/>
              <a:t>Actuaciones para la solución: debates abiertos y tendencias normativas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02897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s-ES" dirty="0" smtClean="0"/>
              <a:t>Algunos datos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La financiación de la protección social </a:t>
            </a:r>
          </a:p>
          <a:p>
            <a:pPr>
              <a:spcBef>
                <a:spcPts val="0"/>
              </a:spcBef>
            </a:pPr>
            <a:r>
              <a:rPr lang="es-ES" dirty="0" smtClean="0"/>
              <a:t>en Europa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3990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principales programas de actuación gubernamental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7</a:t>
            </a:fld>
            <a:endParaRPr lang="es-ES" dirty="0"/>
          </a:p>
        </p:txBody>
      </p:sp>
      <p:pic>
        <p:nvPicPr>
          <p:cNvPr id="9" name="Marcador de contenido 8"/>
          <p:cNvPicPr>
            <a:picLocks noGrp="1" noChangeAspect="1"/>
          </p:cNvPicPr>
          <p:nvPr>
            <p:ph idx="1"/>
          </p:nvPr>
        </p:nvPicPr>
        <p:blipFill>
          <a:blip r:embed="rId3"/>
          <a:srcRect l="-9990" r="-9990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729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evolución de los ingresos en protección social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8</a:t>
            </a:fld>
            <a:endParaRPr lang="es-E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999197"/>
            <a:ext cx="5659533" cy="3662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4370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fuentes de financiación</a:t>
            </a:r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José María Goerlich Peset. Universidad de Valencia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97E2-4854-4DF2-A528-D19825DC581B}" type="slidenum">
              <a:rPr lang="es-ES" smtClean="0"/>
              <a:pPr/>
              <a:t>9</a:t>
            </a:fld>
            <a:endParaRPr lang="es-ES" dirty="0"/>
          </a:p>
        </p:txBody>
      </p:sp>
      <p:pic>
        <p:nvPicPr>
          <p:cNvPr id="19" name="Marcador de contenido 18"/>
          <p:cNvPicPr>
            <a:picLocks noGrp="1" noChangeAspect="1"/>
          </p:cNvPicPr>
          <p:nvPr>
            <p:ph idx="1"/>
          </p:nvPr>
        </p:nvPicPr>
        <p:blipFill>
          <a:blip r:embed="rId3"/>
          <a:srcRect l="-13790" r="-1379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11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741</Words>
  <Application>Microsoft Macintosh PowerPoint</Application>
  <PresentationFormat>Presentación en pantalla (4:3)</PresentationFormat>
  <Paragraphs>162</Paragraphs>
  <Slides>29</Slides>
  <Notes>29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0" baseType="lpstr">
      <vt:lpstr>Tema de Office</vt:lpstr>
      <vt:lpstr>Financiación de la protección social: problemas generales</vt:lpstr>
      <vt:lpstr>Plan de la exposición</vt:lpstr>
      <vt:lpstr>Evolución mundial del gasto en protección social</vt:lpstr>
      <vt:lpstr>Distribución regional del gasto en protección social (2010)</vt:lpstr>
      <vt:lpstr>Plan de la exposición</vt:lpstr>
      <vt:lpstr>Algunos datos</vt:lpstr>
      <vt:lpstr>principales programas de actuación gubernamental</vt:lpstr>
      <vt:lpstr>evolución de los ingresos en protección social</vt:lpstr>
      <vt:lpstr>fuentes de financiación</vt:lpstr>
      <vt:lpstr>Cotizaciones sociales</vt:lpstr>
      <vt:lpstr>evolución del gasto en protección social</vt:lpstr>
      <vt:lpstr>evolución DEL GASTO EN PENSIONES</vt:lpstr>
      <vt:lpstr>El caso español</vt:lpstr>
      <vt:lpstr>evolución demográfica en las sociedades europeas</vt:lpstr>
      <vt:lpstr>demografía y sistema de reparto</vt:lpstr>
      <vt:lpstr>Evolución del gasto en pensiones</vt:lpstr>
      <vt:lpstr>crisis y protección social</vt:lpstr>
      <vt:lpstr>Crisis y protección social</vt:lpstr>
      <vt:lpstr>Evolución del fondo de reserva</vt:lpstr>
      <vt:lpstr> debates abiertos y Tendencias normativas</vt:lpstr>
      <vt:lpstr>Racionalización de la gestión</vt:lpstr>
      <vt:lpstr>Racionalización de la gestión</vt:lpstr>
      <vt:lpstr>Control del gasto social</vt:lpstr>
      <vt:lpstr>Control del gasto social</vt:lpstr>
      <vt:lpstr>Fuentes de financiación</vt:lpstr>
      <vt:lpstr>Fuentes de financiación</vt:lpstr>
      <vt:lpstr>Presentación de PowerPoint</vt:lpstr>
      <vt:lpstr>¿Por qué “invertir” en protección social?</vt:lpstr>
      <vt:lpstr>Financiación de la protección social: problemas generales</vt:lpstr>
    </vt:vector>
  </TitlesOfParts>
  <Company>UVEG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jmgoerli</dc:creator>
  <cp:lastModifiedBy>José María Goerlich Peset</cp:lastModifiedBy>
  <cp:revision>29</cp:revision>
  <cp:lastPrinted>2014-08-02T11:44:23Z</cp:lastPrinted>
  <dcterms:created xsi:type="dcterms:W3CDTF">2014-07-31T11:16:09Z</dcterms:created>
  <dcterms:modified xsi:type="dcterms:W3CDTF">2014-08-02T11:44:40Z</dcterms:modified>
</cp:coreProperties>
</file>